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368" r:id="rId2"/>
    <p:sldId id="308" r:id="rId3"/>
    <p:sldId id="327" r:id="rId4"/>
    <p:sldId id="383" r:id="rId5"/>
    <p:sldId id="386" r:id="rId6"/>
    <p:sldId id="384" r:id="rId7"/>
    <p:sldId id="385" r:id="rId8"/>
    <p:sldId id="387" r:id="rId9"/>
    <p:sldId id="388" r:id="rId10"/>
    <p:sldId id="389" r:id="rId11"/>
    <p:sldId id="391" r:id="rId12"/>
    <p:sldId id="390" r:id="rId1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89"/>
    <a:srgbClr val="FFFF89"/>
    <a:srgbClr val="FFFFBD"/>
    <a:srgbClr val="FF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8"/>
    <p:restoredTop sz="94996"/>
  </p:normalViewPr>
  <p:slideViewPr>
    <p:cSldViewPr snapToGrid="0">
      <p:cViewPr varScale="1">
        <p:scale>
          <a:sx n="230" d="100"/>
          <a:sy n="230" d="100"/>
        </p:scale>
        <p:origin x="440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FF27B-557D-334F-8D5E-B327C5A298E9}" type="datetimeFigureOut">
              <a:rPr lang="en-AU" smtClean="0"/>
              <a:t>1/10/2025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5C736-FAD4-1E4D-89A5-433D4AA2963B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7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804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1227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4516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7933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156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7195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2001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8994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CABF9-DE03-BA58-315C-53E34E959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065EDD-3B8C-81C9-5C5F-8A1DBECFA8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8E092-233D-41FA-93E9-533FF1CF6B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83EBE-0D20-A4DD-6582-0216C98C4D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05C736-FAD4-1E4D-89A5-433D4AA2963B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5922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aseline="0">
                <a:latin typeface="Times New Roman" panose="02020603050405020304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 baseline="0">
                <a:latin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8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5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41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424782"/>
            <a:ext cx="7886700" cy="237728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309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11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5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71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29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CF7E-C746-084D-BF17-6C523B0D2ACF}" type="datetimeFigureOut">
              <a:rPr lang="en-US" smtClean="0"/>
              <a:t>10/1/25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23974-83D8-7045-B8FB-83D6C4E40E3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1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450" y="6069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D4E6CF7E-C746-084D-BF17-6C523B0D2ACF}" type="datetimeFigureOut">
              <a:rPr lang="en-US" smtClean="0"/>
              <a:pPr/>
              <a:t>10/1/25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82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32A23974-83D8-7045-B8FB-83D6C4E40E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037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83E145E-7437-5592-0FFF-32B24FCB5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996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Hebrews 12:12-17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0" dirty="0">
                <a:solidFill>
                  <a:srgbClr val="FFFF00"/>
                </a:solidFill>
                <a:latin typeface="Times New Roman" panose="02020603050405020304" pitchFamily="18" charset="0"/>
              </a:rPr>
              <a:t>(Reading from V3)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(English Standard Version)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 Slides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4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944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5DBB7B-D541-36F4-3173-47D12A5F6FB5}"/>
              </a:ext>
            </a:extLst>
          </p:cNvPr>
          <p:cNvSpPr txBox="1"/>
          <p:nvPr/>
        </p:nvSpPr>
        <p:spPr>
          <a:xfrm>
            <a:off x="44334" y="56864"/>
            <a:ext cx="457200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>
              <a:buNone/>
            </a:pPr>
            <a:r>
              <a:rPr lang="en-AU" sz="20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AU" sz="2000" i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 for Me.</a:t>
            </a:r>
            <a:r>
              <a:rPr lang="en-AU" sz="20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AU" sz="18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</a:t>
            </a:r>
            <a:r>
              <a:rPr lang="en-AU" sz="16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Rebecca St James</a:t>
            </a:r>
          </a:p>
          <a:p>
            <a:pPr marL="90170">
              <a:buNone/>
            </a:pPr>
            <a:endParaRPr lang="en-AU" sz="1800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Darling, did you know </a:t>
            </a: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that I dream about you,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waiting for the look in your eyes,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we meet for the first time.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Darling did you know </a:t>
            </a: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that I pray about you,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Praying that you will hold on,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keep your loving eyes only for me.</a:t>
            </a:r>
          </a:p>
          <a:p>
            <a:pPr marL="90170">
              <a:buNone/>
            </a:pP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3571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am waiting for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3571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Praying for you, darling,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3571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 for me too.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357188"/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 for me as I wait for you,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4F7BBD-2458-53F5-349D-B8B9631B7123}"/>
              </a:ext>
            </a:extLst>
          </p:cNvPr>
          <p:cNvSpPr txBox="1"/>
          <p:nvPr/>
        </p:nvSpPr>
        <p:spPr>
          <a:xfrm>
            <a:off x="5425440" y="333862"/>
            <a:ext cx="371856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>
              <a:buNone/>
            </a:pPr>
            <a:r>
              <a:rPr lang="en-AU" sz="20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endParaRPr lang="en-AU" sz="1800" i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5349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am waiting for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5349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Praying for you, darling,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5349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 for me too.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indent="534988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Wait for me as I wait for you,</a:t>
            </a:r>
          </a:p>
          <a:p>
            <a:pPr marL="90170">
              <a:buNone/>
            </a:pP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Darling, did you know </a:t>
            </a: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dream about life together,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knowing it will be forever.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I’ll be yours and you’ll be mine.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darling when I say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‘Til</a:t>
            </a: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death do us part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I’ll mean it with all of my heart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en-AU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Now and always, faithful to you…</a:t>
            </a:r>
            <a:r>
              <a:rPr lang="en-AU" dirty="0">
                <a:solidFill>
                  <a:schemeClr val="bg1"/>
                </a:solidFill>
                <a:effectLst/>
              </a:rPr>
              <a:t> </a:t>
            </a:r>
            <a:endParaRPr lang="en-AU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122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Growing in the Valleys of Suffering &amp; Failure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0" y="400110"/>
            <a:ext cx="187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 Don’t give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694478" y="430888"/>
            <a:ext cx="744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how great the suffering / failure / grief / guilt of sin, don’t give up.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11152" y="1669307"/>
            <a:ext cx="34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 Strive for Peace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with Everyone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A66B2F-4C74-53DA-B968-E5CE0D7D48B5}"/>
              </a:ext>
            </a:extLst>
          </p:cNvPr>
          <p:cNvSpPr txBox="1"/>
          <p:nvPr/>
        </p:nvSpPr>
        <p:spPr>
          <a:xfrm>
            <a:off x="93738" y="740757"/>
            <a:ext cx="2464958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 your drooping hands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09AE1-0AC7-94D3-92AF-9D535AE793AB}"/>
              </a:ext>
            </a:extLst>
          </p:cNvPr>
          <p:cNvSpPr txBox="1"/>
          <p:nvPr/>
        </p:nvSpPr>
        <p:spPr>
          <a:xfrm>
            <a:off x="3300253" y="1669307"/>
            <a:ext cx="57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every effort to pursue peace in relationships.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16F0-45CC-2311-56A0-66B77D72EB92}"/>
              </a:ext>
            </a:extLst>
          </p:cNvPr>
          <p:cNvSpPr txBox="1"/>
          <p:nvPr/>
        </p:nvSpPr>
        <p:spPr>
          <a:xfrm>
            <a:off x="-11153" y="1058214"/>
            <a:ext cx="418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 A growth into Peace and Righteousness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9781-8092-89CF-BAC9-0BE2206DAFC8}"/>
              </a:ext>
            </a:extLst>
          </p:cNvPr>
          <p:cNvSpPr txBox="1"/>
          <p:nvPr/>
        </p:nvSpPr>
        <p:spPr>
          <a:xfrm>
            <a:off x="4020012" y="1098730"/>
            <a:ext cx="511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pain, not an excuse to hurt others.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BE05E-F13F-5771-CD7E-DFF1FA64765E}"/>
              </a:ext>
            </a:extLst>
          </p:cNvPr>
          <p:cNvSpPr txBox="1"/>
          <p:nvPr/>
        </p:nvSpPr>
        <p:spPr>
          <a:xfrm>
            <a:off x="306656" y="1366359"/>
            <a:ext cx="882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disjointed from the body.  Receive Spiritual healing through Christ &amp; His Church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EC516-9EB5-3B48-6A79-4FD599691397}"/>
              </a:ext>
            </a:extLst>
          </p:cNvPr>
          <p:cNvSpPr txBox="1"/>
          <p:nvPr/>
        </p:nvSpPr>
        <p:spPr>
          <a:xfrm>
            <a:off x="0" y="1991386"/>
            <a:ext cx="268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 Strive for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Holiness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D60AF5-E021-78F2-F574-F9C366A328A2}"/>
              </a:ext>
            </a:extLst>
          </p:cNvPr>
          <p:cNvSpPr txBox="1"/>
          <p:nvPr/>
        </p:nvSpPr>
        <p:spPr>
          <a:xfrm>
            <a:off x="2569848" y="1981542"/>
            <a:ext cx="657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Suffering &amp; failure is training to pursue God and His holiness.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YHWH God is the one and only source of holiness.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C4D46F-83B1-E20C-8D72-6DF883BF16DC}"/>
              </a:ext>
            </a:extLst>
          </p:cNvPr>
          <p:cNvSpPr txBox="1"/>
          <p:nvPr/>
        </p:nvSpPr>
        <p:spPr>
          <a:xfrm>
            <a:off x="351262" y="2791258"/>
            <a:ext cx="8770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fail, turn again to the Grace of God.  He will forgive &amp; restore &amp; renew.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501AF-9BC2-013D-B088-79EE0E70F80F}"/>
              </a:ext>
            </a:extLst>
          </p:cNvPr>
          <p:cNvSpPr txBox="1"/>
          <p:nvPr/>
        </p:nvSpPr>
        <p:spPr>
          <a:xfrm>
            <a:off x="-5575" y="2516668"/>
            <a:ext cx="9127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  Responsible for Each Other – 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be failing of the grace of God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529A6-774C-1797-414F-70D467DCF9F7}"/>
              </a:ext>
            </a:extLst>
          </p:cNvPr>
          <p:cNvSpPr txBox="1"/>
          <p:nvPr/>
        </p:nvSpPr>
        <p:spPr>
          <a:xfrm>
            <a:off x="-11150" y="3046351"/>
            <a:ext cx="3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 Responsible for Each Other –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11CF4F-A4CF-81FF-9967-CC2DCDFCEC24}"/>
              </a:ext>
            </a:extLst>
          </p:cNvPr>
          <p:cNvSpPr txBox="1"/>
          <p:nvPr/>
        </p:nvSpPr>
        <p:spPr>
          <a:xfrm>
            <a:off x="-67" y="4997345"/>
            <a:ext cx="9132848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b="1" baseline="300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16 </a:t>
            </a:r>
            <a:r>
              <a:rPr lang="en-AU" sz="16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no one is sexually immoral or unholy like Esau, who sold his birthright for a single meal.</a:t>
            </a:r>
            <a:r>
              <a:rPr lang="en-AU" sz="1600" dirty="0">
                <a:effectLst/>
              </a:rPr>
              <a:t> 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C88B67-AC09-9D4F-43DB-E120E0A9225E}"/>
              </a:ext>
            </a:extLst>
          </p:cNvPr>
          <p:cNvSpPr txBox="1"/>
          <p:nvPr/>
        </p:nvSpPr>
        <p:spPr>
          <a:xfrm>
            <a:off x="3133491" y="3046351"/>
            <a:ext cx="59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No one fall away from following God &amp; into falsehood.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2724AA-94B9-A2B4-C045-DF7F387E8C2B}"/>
              </a:ext>
            </a:extLst>
          </p:cNvPr>
          <p:cNvSpPr txBox="1"/>
          <p:nvPr/>
        </p:nvSpPr>
        <p:spPr>
          <a:xfrm>
            <a:off x="239753" y="3304478"/>
            <a:ext cx="8893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presumes upon their position as children of God &amp; take grace for granted.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that we as a church remain faithful to The Lord, His Covenant &amp; Commandments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AF5D7-AF5F-FEA1-B76B-66DDB15DBF97}"/>
              </a:ext>
            </a:extLst>
          </p:cNvPr>
          <p:cNvSpPr txBox="1"/>
          <p:nvPr/>
        </p:nvSpPr>
        <p:spPr>
          <a:xfrm>
            <a:off x="2771078" y="717174"/>
            <a:ext cx="636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will not leave us.  Grace &amp; Mercy for another chance.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BBB6D-C5D8-9962-A7A8-8D6746C701D3}"/>
              </a:ext>
            </a:extLst>
          </p:cNvPr>
          <p:cNvSpPr txBox="1"/>
          <p:nvPr/>
        </p:nvSpPr>
        <p:spPr>
          <a:xfrm>
            <a:off x="-67" y="3838831"/>
            <a:ext cx="4754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 Responsible for Each Other – In Holy Living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1BBCF5-8D95-B14A-75A0-8DA1C49320D6}"/>
              </a:ext>
            </a:extLst>
          </p:cNvPr>
          <p:cNvSpPr txBox="1"/>
          <p:nvPr/>
        </p:nvSpPr>
        <p:spPr>
          <a:xfrm>
            <a:off x="4546907" y="3847303"/>
            <a:ext cx="4585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Holding one another to a higher standard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636F9D-B7F9-41E0-9C7B-E9671123C68B}"/>
              </a:ext>
            </a:extLst>
          </p:cNvPr>
          <p:cNvSpPr txBox="1"/>
          <p:nvPr/>
        </p:nvSpPr>
        <p:spPr>
          <a:xfrm>
            <a:off x="235372" y="4129936"/>
            <a:ext cx="8908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morality:  One man &amp; One woman, married to each other until death do them part.\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honour God when we honour His commands.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despise our eternal inheritance for immediate short-term gratification.</a:t>
            </a:r>
          </a:p>
        </p:txBody>
      </p:sp>
    </p:spTree>
    <p:extLst>
      <p:ext uri="{BB962C8B-B14F-4D97-AF65-F5344CB8AC3E}">
        <p14:creationId xmlns:p14="http://schemas.microsoft.com/office/powerpoint/2010/main" val="348164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Growing in the Valleys of Suffering &amp; Failure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0" y="400110"/>
            <a:ext cx="187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 Don’t give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694478" y="430888"/>
            <a:ext cx="744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how great the suffering / failure / grief / guilt of sin, don’t give up.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11152" y="1669307"/>
            <a:ext cx="34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 Strive for Peace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with Everyone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A66B2F-4C74-53DA-B968-E5CE0D7D48B5}"/>
              </a:ext>
            </a:extLst>
          </p:cNvPr>
          <p:cNvSpPr txBox="1"/>
          <p:nvPr/>
        </p:nvSpPr>
        <p:spPr>
          <a:xfrm>
            <a:off x="93738" y="740757"/>
            <a:ext cx="2464958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 your drooping hands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09AE1-0AC7-94D3-92AF-9D535AE793AB}"/>
              </a:ext>
            </a:extLst>
          </p:cNvPr>
          <p:cNvSpPr txBox="1"/>
          <p:nvPr/>
        </p:nvSpPr>
        <p:spPr>
          <a:xfrm>
            <a:off x="3300253" y="1669307"/>
            <a:ext cx="57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every effort to pursue peace in relationships.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16F0-45CC-2311-56A0-66B77D72EB92}"/>
              </a:ext>
            </a:extLst>
          </p:cNvPr>
          <p:cNvSpPr txBox="1"/>
          <p:nvPr/>
        </p:nvSpPr>
        <p:spPr>
          <a:xfrm>
            <a:off x="-11153" y="1058214"/>
            <a:ext cx="418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 A growth into Peace and Righteousness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9781-8092-89CF-BAC9-0BE2206DAFC8}"/>
              </a:ext>
            </a:extLst>
          </p:cNvPr>
          <p:cNvSpPr txBox="1"/>
          <p:nvPr/>
        </p:nvSpPr>
        <p:spPr>
          <a:xfrm>
            <a:off x="4020012" y="1098730"/>
            <a:ext cx="511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pain, not an excuse to hurt others.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BE05E-F13F-5771-CD7E-DFF1FA64765E}"/>
              </a:ext>
            </a:extLst>
          </p:cNvPr>
          <p:cNvSpPr txBox="1"/>
          <p:nvPr/>
        </p:nvSpPr>
        <p:spPr>
          <a:xfrm>
            <a:off x="306656" y="1366359"/>
            <a:ext cx="882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disjointed from the body.  Receive Spiritual healing through Christ &amp; His Church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EC516-9EB5-3B48-6A79-4FD599691397}"/>
              </a:ext>
            </a:extLst>
          </p:cNvPr>
          <p:cNvSpPr txBox="1"/>
          <p:nvPr/>
        </p:nvSpPr>
        <p:spPr>
          <a:xfrm>
            <a:off x="0" y="1991386"/>
            <a:ext cx="268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 Strive for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Holiness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D60AF5-E021-78F2-F574-F9C366A328A2}"/>
              </a:ext>
            </a:extLst>
          </p:cNvPr>
          <p:cNvSpPr txBox="1"/>
          <p:nvPr/>
        </p:nvSpPr>
        <p:spPr>
          <a:xfrm>
            <a:off x="2569848" y="1981542"/>
            <a:ext cx="657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Suffering &amp; failure is training to pursue God and His holiness.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YHWH God is the one and only source of holiness.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C4D46F-83B1-E20C-8D72-6DF883BF16DC}"/>
              </a:ext>
            </a:extLst>
          </p:cNvPr>
          <p:cNvSpPr txBox="1"/>
          <p:nvPr/>
        </p:nvSpPr>
        <p:spPr>
          <a:xfrm>
            <a:off x="351262" y="2791258"/>
            <a:ext cx="8770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fail, turn again to the Grace of God.  He will forgive &amp; restore &amp; renew.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501AF-9BC2-013D-B088-79EE0E70F80F}"/>
              </a:ext>
            </a:extLst>
          </p:cNvPr>
          <p:cNvSpPr txBox="1"/>
          <p:nvPr/>
        </p:nvSpPr>
        <p:spPr>
          <a:xfrm>
            <a:off x="-5575" y="2516668"/>
            <a:ext cx="9127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  Responsible for Each Other – 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be failing of the grace of God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529A6-774C-1797-414F-70D467DCF9F7}"/>
              </a:ext>
            </a:extLst>
          </p:cNvPr>
          <p:cNvSpPr txBox="1"/>
          <p:nvPr/>
        </p:nvSpPr>
        <p:spPr>
          <a:xfrm>
            <a:off x="-11150" y="3046351"/>
            <a:ext cx="3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 Responsible for Each Other –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C88B67-AC09-9D4F-43DB-E120E0A9225E}"/>
              </a:ext>
            </a:extLst>
          </p:cNvPr>
          <p:cNvSpPr txBox="1"/>
          <p:nvPr/>
        </p:nvSpPr>
        <p:spPr>
          <a:xfrm>
            <a:off x="3133491" y="3046351"/>
            <a:ext cx="59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No one fall away from following God &amp; into falsehood.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2724AA-94B9-A2B4-C045-DF7F387E8C2B}"/>
              </a:ext>
            </a:extLst>
          </p:cNvPr>
          <p:cNvSpPr txBox="1"/>
          <p:nvPr/>
        </p:nvSpPr>
        <p:spPr>
          <a:xfrm>
            <a:off x="239753" y="3304478"/>
            <a:ext cx="8893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presumes upon their position as children of God &amp; take grace for granted.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that we as a church remain faithful to The Lord, His Covenant &amp; Commandments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AF5D7-AF5F-FEA1-B76B-66DDB15DBF97}"/>
              </a:ext>
            </a:extLst>
          </p:cNvPr>
          <p:cNvSpPr txBox="1"/>
          <p:nvPr/>
        </p:nvSpPr>
        <p:spPr>
          <a:xfrm>
            <a:off x="2771078" y="717174"/>
            <a:ext cx="636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will not leave us.  Grace &amp; Mercy for another chance.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BBB6D-C5D8-9962-A7A8-8D6746C701D3}"/>
              </a:ext>
            </a:extLst>
          </p:cNvPr>
          <p:cNvSpPr txBox="1"/>
          <p:nvPr/>
        </p:nvSpPr>
        <p:spPr>
          <a:xfrm>
            <a:off x="-67" y="3838831"/>
            <a:ext cx="4754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 Responsible for Each Other – In Holy Living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1BBCF5-8D95-B14A-75A0-8DA1C49320D6}"/>
              </a:ext>
            </a:extLst>
          </p:cNvPr>
          <p:cNvSpPr txBox="1"/>
          <p:nvPr/>
        </p:nvSpPr>
        <p:spPr>
          <a:xfrm>
            <a:off x="4546907" y="3847303"/>
            <a:ext cx="4585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Holding one another to a higher standard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636F9D-B7F9-41E0-9C7B-E9671123C68B}"/>
              </a:ext>
            </a:extLst>
          </p:cNvPr>
          <p:cNvSpPr txBox="1"/>
          <p:nvPr/>
        </p:nvSpPr>
        <p:spPr>
          <a:xfrm>
            <a:off x="235372" y="4129936"/>
            <a:ext cx="8908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morality:  One man &amp; One woman, married to each other until death do them part.\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honour God when we honour His commands.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not despise our eternal inheritance for immediate short-term gratification.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9BCE95-1714-7C61-ACE4-A97CE8B13B8A}"/>
              </a:ext>
            </a:extLst>
          </p:cNvPr>
          <p:cNvSpPr txBox="1"/>
          <p:nvPr/>
        </p:nvSpPr>
        <p:spPr>
          <a:xfrm>
            <a:off x="5475" y="4958279"/>
            <a:ext cx="4754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Unlike Esau, we have a chance to repent.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C87749-4094-35BC-6ECE-EC296A3746D6}"/>
              </a:ext>
            </a:extLst>
          </p:cNvPr>
          <p:cNvSpPr txBox="1"/>
          <p:nvPr/>
        </p:nvSpPr>
        <p:spPr>
          <a:xfrm>
            <a:off x="3887430" y="4988917"/>
            <a:ext cx="5256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peaceful fruit of righteousness grows in the valley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85B75D6-4DE0-7820-F165-51CCFC3696DF}"/>
              </a:ext>
            </a:extLst>
          </p:cNvPr>
          <p:cNvSpPr txBox="1"/>
          <p:nvPr/>
        </p:nvSpPr>
        <p:spPr>
          <a:xfrm>
            <a:off x="168870" y="5249382"/>
            <a:ext cx="8963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may be currently broken, but there is a way to Spiritual Healing (forgiveness &amp; grace)</a:t>
            </a:r>
          </a:p>
        </p:txBody>
      </p:sp>
    </p:spTree>
    <p:extLst>
      <p:ext uri="{BB962C8B-B14F-4D97-AF65-F5344CB8AC3E}">
        <p14:creationId xmlns:p14="http://schemas.microsoft.com/office/powerpoint/2010/main" val="193802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36360AE9-4356-30FF-96CC-16A64084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4529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15240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3 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Consider him who endured from sinners such hostility against himself, so that you may not grow weary or fainthearted.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4 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In your struggle against sin you have not yet resisted to the point of shedding your blood.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5 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And have you forgotten the exhortation that addresses you as sons? 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  <a:p>
            <a:pPr marL="0" marR="0" lvl="0" indent="15240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  <a:p>
            <a:pPr marL="450215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127000" algn="r"/>
                <a:tab pos="254000" algn="l"/>
              </a:tabLst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“My son, do not regard lightly the discipline of the Lord,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  <a:p>
            <a:pPr marL="450215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nor be weary when reproved by him. 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  <a:p>
            <a:pPr marL="450215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>
                <a:tab pos="127000" algn="r"/>
                <a:tab pos="254000" algn="l"/>
              </a:tabLst>
              <a:defRPr/>
            </a:pP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6 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For the Lord disciplines the one he loves,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  <a:p>
            <a:pPr marL="450215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and chastises every son whom he receives.”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298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F45737-43D4-72B1-4962-7C0DD76E20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50FA8CF2-3122-FCFE-A0C2-95328C812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4312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7 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It is for discipline that you have to endure.  God is treating you as sons.  For what son is there whom his father does not discipline?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8 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If you are left without discipline, in which all have participated, then you are illegitimate children and not sons.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9 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Besides this, we have had earthly fathers who disciplined us and we respected them.  Shall we not much more be subject to the Father of spirits and live?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10 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For they disciplined us for a short time as it seemed best to them, but he disciplines us for our good, that we may share his holiness.  </a:t>
            </a:r>
            <a:r>
              <a:rPr kumimoji="0" lang="en-AU" sz="2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11 </a:t>
            </a: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For the moment all discipline seems painful rather than pleasant, but later it yields the peaceful fruit of righteousness to those who have been trained by it.  </a:t>
            </a: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266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2ECFBA-445D-C3B5-6373-5F9D821F3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4861A4DD-9106-4617-563F-64EAB5B8A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4" y="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Therefore lift your drooping hands and strengthen your weak knees,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make straight paths for your feet, so that what is lame may not be put out of joint but rather be healed.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Strive for peace with everyone, and for the holiness without which no one will see the Lord.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 to it that no one fails to obtain the grace of God;  that no “root of bitterness” springs up and causes trouble, and by it many become defiled;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that no one is sexually immoral or unholy like Esau, who sold his birthright for a single meal.  </a:t>
            </a:r>
            <a:r>
              <a:rPr lang="en-AU" sz="2800" b="1" baseline="300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17 </a:t>
            </a:r>
            <a:r>
              <a:rPr lang="en-AU" sz="28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you know that afterward, when he desired to inherit the blessing, he was rejected, for he found no chance to repent, though he sought it with tears.</a:t>
            </a:r>
            <a:r>
              <a:rPr lang="en-AU" sz="2800" dirty="0">
                <a:effectLst/>
              </a:rPr>
              <a:t> 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118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</a:t>
            </a:r>
          </a:p>
          <a:p>
            <a:pPr lvl="0" algn="ctr">
              <a:defRPr/>
            </a:pPr>
            <a:r>
              <a:rPr lang="en-AU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Growing in the Valleys of Suffering &amp; Failure</a:t>
            </a:r>
            <a:endParaRPr kumimoji="0" lang="en-AU" sz="220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2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Forgotten  Imperative</a:t>
            </a:r>
            <a:r>
              <a:rPr lang="en-A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(must do)</a:t>
            </a:r>
            <a:r>
              <a:rPr lang="en-AU" sz="2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of  Discipline </a:t>
            </a:r>
            <a:endParaRPr kumimoji="0" lang="en-AU" sz="220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49407" y="430887"/>
            <a:ext cx="214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Witnesses for Jesus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961334" y="430887"/>
            <a:ext cx="7176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a mere spectator.  Actively witnessing for Jesus.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1AE90A-C080-51C4-16E8-24235B365A68}"/>
              </a:ext>
            </a:extLst>
          </p:cNvPr>
          <p:cNvSpPr txBox="1"/>
          <p:nvPr/>
        </p:nvSpPr>
        <p:spPr>
          <a:xfrm>
            <a:off x="293247" y="719061"/>
            <a:ext cx="890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remained faithful;    Have endured in faith;    Have suffered for their faith.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-11553" y="1168781"/>
            <a:ext cx="2144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Enduring in the Faith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DF85C8-2958-5197-845E-441E759518DC}"/>
              </a:ext>
            </a:extLst>
          </p:cNvPr>
          <p:cNvSpPr txBox="1"/>
          <p:nvPr/>
        </p:nvSpPr>
        <p:spPr>
          <a:xfrm>
            <a:off x="2110964" y="1168781"/>
            <a:ext cx="702148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sz="1700" dirty="0">
                <a:solidFill>
                  <a:prstClr val="white"/>
                </a:solidFill>
                <a:latin typeface="Comic Sans MS" panose="030F0902030302020204" pitchFamily="66" charset="0"/>
                <a:cs typeface="Times New Roman" panose="02020603050405020304" pitchFamily="18" charset="0"/>
              </a:rPr>
              <a:t>move quickly with endurance, the </a:t>
            </a:r>
            <a:r>
              <a:rPr lang="en-AU" sz="1700" u="sng" dirty="0">
                <a:solidFill>
                  <a:prstClr val="white"/>
                </a:solidFill>
                <a:latin typeface="Comic Sans MS" panose="030F0902030302020204" pitchFamily="66" charset="0"/>
                <a:cs typeface="Times New Roman" panose="02020603050405020304" pitchFamily="18" charset="0"/>
              </a:rPr>
              <a:t>fight</a:t>
            </a:r>
            <a:r>
              <a:rPr lang="en-AU" sz="1700" dirty="0">
                <a:solidFill>
                  <a:prstClr val="white"/>
                </a:solidFill>
                <a:latin typeface="Comic Sans MS" panose="030F0902030302020204" pitchFamily="66" charset="0"/>
                <a:cs typeface="Times New Roman" panose="02020603050405020304" pitchFamily="18" charset="0"/>
              </a:rPr>
              <a:t> that is set before us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41167C-14A6-FBB6-E40C-2D9D590271BF}"/>
              </a:ext>
            </a:extLst>
          </p:cNvPr>
          <p:cNvSpPr txBox="1"/>
          <p:nvPr/>
        </p:nvSpPr>
        <p:spPr>
          <a:xfrm>
            <a:off x="226745" y="1440330"/>
            <a:ext cx="8911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Discipline to endure the Spiritual Battle.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49BD7C-6BA1-EDE2-5B85-7E8CB353B87D}"/>
              </a:ext>
            </a:extLst>
          </p:cNvPr>
          <p:cNvSpPr txBox="1"/>
          <p:nvPr/>
        </p:nvSpPr>
        <p:spPr>
          <a:xfrm>
            <a:off x="-6012" y="1874661"/>
            <a:ext cx="2787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Discipline of the Lord: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AB426B-89BA-B839-240B-9222723A201F}"/>
              </a:ext>
            </a:extLst>
          </p:cNvPr>
          <p:cNvSpPr txBox="1"/>
          <p:nvPr/>
        </p:nvSpPr>
        <p:spPr>
          <a:xfrm>
            <a:off x="2593099" y="1874661"/>
            <a:ext cx="6256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Training those He loves.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762E9E-6A8F-5169-FE91-95A9DEB1F2E4}"/>
              </a:ext>
            </a:extLst>
          </p:cNvPr>
          <p:cNvSpPr txBox="1"/>
          <p:nvPr/>
        </p:nvSpPr>
        <p:spPr>
          <a:xfrm>
            <a:off x="232286" y="2161599"/>
            <a:ext cx="8900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yields the peaceful fruit of righteousness to those who have been trained by discipline.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5826EF-14E0-C2E9-9C9F-D2917DE58B47}"/>
              </a:ext>
            </a:extLst>
          </p:cNvPr>
          <p:cNvSpPr txBox="1"/>
          <p:nvPr/>
        </p:nvSpPr>
        <p:spPr>
          <a:xfrm>
            <a:off x="10616" y="2595930"/>
            <a:ext cx="35523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Disciplined Training for a Purpose: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2182D-71E2-63B4-A5BC-1E42DAE5B810}"/>
              </a:ext>
            </a:extLst>
          </p:cNvPr>
          <p:cNvSpPr txBox="1"/>
          <p:nvPr/>
        </p:nvSpPr>
        <p:spPr>
          <a:xfrm>
            <a:off x="3344018" y="2619265"/>
            <a:ext cx="578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 military discipline.  Training to stand firm/advance.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B041E5-349F-599D-70B2-433622C67C56}"/>
              </a:ext>
            </a:extLst>
          </p:cNvPr>
          <p:cNvSpPr txBox="1"/>
          <p:nvPr/>
        </p:nvSpPr>
        <p:spPr>
          <a:xfrm>
            <a:off x="251684" y="2868646"/>
            <a:ext cx="88807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endure;   Not grow weary or faint-hearted;   face hostility;   follow path to holiness.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learned holiness and righteousness of God.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1EDCEF-58E9-C913-0D2B-A6C7A4AA24A1}"/>
              </a:ext>
            </a:extLst>
          </p:cNvPr>
          <p:cNvSpPr txBox="1"/>
          <p:nvPr/>
        </p:nvSpPr>
        <p:spPr>
          <a:xfrm>
            <a:off x="-11553" y="3647341"/>
            <a:ext cx="4039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Enduring Troubles / Suffering / Hostility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F174CC-F8E9-62B3-E423-41B9F878E95D}"/>
              </a:ext>
            </a:extLst>
          </p:cNvPr>
          <p:cNvSpPr txBox="1"/>
          <p:nvPr/>
        </p:nvSpPr>
        <p:spPr>
          <a:xfrm>
            <a:off x="3830311" y="3647341"/>
            <a:ext cx="4869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the punishment of God, but sonship of God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8E6672-7B7D-99D2-5BE0-6B0349227B2F}"/>
              </a:ext>
            </a:extLst>
          </p:cNvPr>
          <p:cNvSpPr txBox="1"/>
          <p:nvPr/>
        </p:nvSpPr>
        <p:spPr>
          <a:xfrm>
            <a:off x="217045" y="3902265"/>
            <a:ext cx="8909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Jesus suffered, so will His disciples.  Training in Christ-likeness.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EC6DAE-EF81-6CD2-0D0A-F29BBF63AB99}"/>
              </a:ext>
            </a:extLst>
          </p:cNvPr>
          <p:cNvSpPr txBox="1"/>
          <p:nvPr/>
        </p:nvSpPr>
        <p:spPr>
          <a:xfrm>
            <a:off x="451624" y="4372595"/>
            <a:ext cx="8240751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7 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for discipline that you have to endure.  God is treating you as sons.  For what son is there whom his father does not discipline?  </a:t>
            </a: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8 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are left without discipline, in which all have participated, then you are illegitimate children and not sons.</a:t>
            </a:r>
            <a:r>
              <a:rPr lang="en-AU" sz="1600" dirty="0"/>
              <a:t>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81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Growing in the Valleys of Suffering &amp; Failure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0" y="400110"/>
            <a:ext cx="187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 Don’t give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694478" y="430888"/>
            <a:ext cx="7449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how great the suffering / failure / grief / guilt of sin, don’t give up.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will not leave us.  Grace &amp; Mercy for another chance.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0" y="2599771"/>
            <a:ext cx="34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 Strive for Peace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with Everyone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A66B2F-4C74-53DA-B968-E5CE0D7D48B5}"/>
              </a:ext>
            </a:extLst>
          </p:cNvPr>
          <p:cNvSpPr txBox="1"/>
          <p:nvPr/>
        </p:nvSpPr>
        <p:spPr>
          <a:xfrm>
            <a:off x="1248397" y="1024542"/>
            <a:ext cx="7071361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152400">
              <a:lnSpc>
                <a:spcPct val="110000"/>
              </a:lnSpc>
              <a:buNone/>
            </a:pPr>
            <a:r>
              <a:rPr lang="en-AU" sz="1600" b="1" baseline="300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12 </a:t>
            </a: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 lift your drooping hands and strengthen your weak knees</a:t>
            </a:r>
            <a:r>
              <a:rPr lang="en-AU" sz="1600" dirty="0"/>
              <a:t>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09AE1-0AC7-94D3-92AF-9D535AE793AB}"/>
              </a:ext>
            </a:extLst>
          </p:cNvPr>
          <p:cNvSpPr txBox="1"/>
          <p:nvPr/>
        </p:nvSpPr>
        <p:spPr>
          <a:xfrm>
            <a:off x="3289101" y="2599771"/>
            <a:ext cx="57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every effort to pursue peace in relationships.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16F0-45CC-2311-56A0-66B77D72EB92}"/>
              </a:ext>
            </a:extLst>
          </p:cNvPr>
          <p:cNvSpPr txBox="1"/>
          <p:nvPr/>
        </p:nvSpPr>
        <p:spPr>
          <a:xfrm>
            <a:off x="-1" y="1381417"/>
            <a:ext cx="418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 A growth into Peace and Righteousness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9781-8092-89CF-BAC9-0BE2206DAFC8}"/>
              </a:ext>
            </a:extLst>
          </p:cNvPr>
          <p:cNvSpPr txBox="1"/>
          <p:nvPr/>
        </p:nvSpPr>
        <p:spPr>
          <a:xfrm>
            <a:off x="4031164" y="1421933"/>
            <a:ext cx="511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pain, not an excuse to hurt others.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89DC37-5ECA-4455-A6EE-774D058E3C27}"/>
              </a:ext>
            </a:extLst>
          </p:cNvPr>
          <p:cNvSpPr txBox="1"/>
          <p:nvPr/>
        </p:nvSpPr>
        <p:spPr>
          <a:xfrm>
            <a:off x="1229421" y="2031942"/>
            <a:ext cx="5358160" cy="61683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straight paths for your feet, so that what is lame may not be put out of joint but rather be healed.</a:t>
            </a:r>
            <a:r>
              <a:rPr lang="en-AU" sz="1600" dirty="0">
                <a:effectLst/>
              </a:rPr>
              <a:t>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BE05E-F13F-5771-CD7E-DFF1FA64765E}"/>
              </a:ext>
            </a:extLst>
          </p:cNvPr>
          <p:cNvSpPr txBox="1"/>
          <p:nvPr/>
        </p:nvSpPr>
        <p:spPr>
          <a:xfrm>
            <a:off x="317808" y="1689562"/>
            <a:ext cx="882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disjointed from the body.  Receive Spiritual healing through Christ &amp; His Church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EC516-9EB5-3B48-6A79-4FD599691397}"/>
              </a:ext>
            </a:extLst>
          </p:cNvPr>
          <p:cNvSpPr txBox="1"/>
          <p:nvPr/>
        </p:nvSpPr>
        <p:spPr>
          <a:xfrm>
            <a:off x="11152" y="2912005"/>
            <a:ext cx="268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 Strive for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Holiness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D60AF5-E021-78F2-F574-F9C366A328A2}"/>
              </a:ext>
            </a:extLst>
          </p:cNvPr>
          <p:cNvSpPr txBox="1"/>
          <p:nvPr/>
        </p:nvSpPr>
        <p:spPr>
          <a:xfrm>
            <a:off x="2558696" y="2912006"/>
            <a:ext cx="657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Suffering &amp; failure is training to pursue God and His holiness.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YHWH God is the one and only source of holiness.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02DB4A-0ACC-B19E-DB7D-A61AC00D70C8}"/>
              </a:ext>
            </a:extLst>
          </p:cNvPr>
          <p:cNvSpPr txBox="1"/>
          <p:nvPr/>
        </p:nvSpPr>
        <p:spPr>
          <a:xfrm>
            <a:off x="1229421" y="3508596"/>
            <a:ext cx="6442618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b="1" baseline="300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10 </a:t>
            </a:r>
            <a:r>
              <a:rPr lang="en-AU" sz="16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he disciplines us for our good, that we may share his holiness.</a:t>
            </a:r>
            <a:r>
              <a:rPr lang="en-AU" sz="1600" dirty="0">
                <a:effectLst/>
              </a:rPr>
              <a:t>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C4D46F-83B1-E20C-8D72-6DF883BF16DC}"/>
              </a:ext>
            </a:extLst>
          </p:cNvPr>
          <p:cNvSpPr txBox="1"/>
          <p:nvPr/>
        </p:nvSpPr>
        <p:spPr>
          <a:xfrm>
            <a:off x="362415" y="4134449"/>
            <a:ext cx="8770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fail, turn again to the Grace of God.  He will forgive &amp; restore &amp; renew.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501AF-9BC2-013D-B088-79EE0E70F80F}"/>
              </a:ext>
            </a:extLst>
          </p:cNvPr>
          <p:cNvSpPr txBox="1"/>
          <p:nvPr/>
        </p:nvSpPr>
        <p:spPr>
          <a:xfrm>
            <a:off x="5578" y="3859859"/>
            <a:ext cx="9127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  Responsible for Each Other – 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be failing of the grace of God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529A6-774C-1797-414F-70D467DCF9F7}"/>
              </a:ext>
            </a:extLst>
          </p:cNvPr>
          <p:cNvSpPr txBox="1"/>
          <p:nvPr/>
        </p:nvSpPr>
        <p:spPr>
          <a:xfrm>
            <a:off x="3" y="4389542"/>
            <a:ext cx="3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 Responsible for Each Other –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11CF4F-A4CF-81FF-9967-CC2DCDFCEC24}"/>
              </a:ext>
            </a:extLst>
          </p:cNvPr>
          <p:cNvSpPr txBox="1"/>
          <p:nvPr/>
        </p:nvSpPr>
        <p:spPr>
          <a:xfrm>
            <a:off x="317808" y="4773955"/>
            <a:ext cx="8723042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</a:pPr>
            <a:r>
              <a:rPr lang="en-AU" sz="1600" dirty="0">
                <a:solidFill>
                  <a:srgbClr val="000000"/>
                </a:solidFill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no “root of bitterness” springs up and causes trouble, and by it many become defiled.</a:t>
            </a:r>
            <a:r>
              <a:rPr lang="en-AU" sz="1600" dirty="0">
                <a:effectLst/>
              </a:rPr>
              <a:t> 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C88B67-AC09-9D4F-43DB-E120E0A9225E}"/>
              </a:ext>
            </a:extLst>
          </p:cNvPr>
          <p:cNvSpPr txBox="1"/>
          <p:nvPr/>
        </p:nvSpPr>
        <p:spPr>
          <a:xfrm>
            <a:off x="3144644" y="4389542"/>
            <a:ext cx="59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No one fall away from following God &amp; into falsehood.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20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9" grpId="0"/>
      <p:bldP spid="11" grpId="0" animBg="1"/>
      <p:bldP spid="12" grpId="0"/>
      <p:bldP spid="13" grpId="0"/>
      <p:bldP spid="14" grpId="0" uiExpand="1" build="p"/>
      <p:bldP spid="15" grpId="0" animBg="1"/>
      <p:bldP spid="16" grpId="0"/>
      <p:bldP spid="17" grpId="0"/>
      <p:bldP spid="21" grpId="0"/>
      <p:bldP spid="22" grpId="0" animBg="1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Growing in the Valleys of Suffering &amp; Failure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0" y="400110"/>
            <a:ext cx="187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 Don’t give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694478" y="430888"/>
            <a:ext cx="744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how great the suffering / failure / grief / guilt of sin, don’t give up.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11152" y="1669307"/>
            <a:ext cx="34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 Strive for Peace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with Everyone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A66B2F-4C74-53DA-B968-E5CE0D7D48B5}"/>
              </a:ext>
            </a:extLst>
          </p:cNvPr>
          <p:cNvSpPr txBox="1"/>
          <p:nvPr/>
        </p:nvSpPr>
        <p:spPr>
          <a:xfrm>
            <a:off x="93738" y="740757"/>
            <a:ext cx="2464958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 your drooping hands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09AE1-0AC7-94D3-92AF-9D535AE793AB}"/>
              </a:ext>
            </a:extLst>
          </p:cNvPr>
          <p:cNvSpPr txBox="1"/>
          <p:nvPr/>
        </p:nvSpPr>
        <p:spPr>
          <a:xfrm>
            <a:off x="3300253" y="1669307"/>
            <a:ext cx="57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every effort to pursue peace in relationships.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16F0-45CC-2311-56A0-66B77D72EB92}"/>
              </a:ext>
            </a:extLst>
          </p:cNvPr>
          <p:cNvSpPr txBox="1"/>
          <p:nvPr/>
        </p:nvSpPr>
        <p:spPr>
          <a:xfrm>
            <a:off x="-11153" y="1058214"/>
            <a:ext cx="418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 A growth into Peace and Righteousness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9781-8092-89CF-BAC9-0BE2206DAFC8}"/>
              </a:ext>
            </a:extLst>
          </p:cNvPr>
          <p:cNvSpPr txBox="1"/>
          <p:nvPr/>
        </p:nvSpPr>
        <p:spPr>
          <a:xfrm>
            <a:off x="4020012" y="1098730"/>
            <a:ext cx="511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pain, not an excuse to hurt others.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BE05E-F13F-5771-CD7E-DFF1FA64765E}"/>
              </a:ext>
            </a:extLst>
          </p:cNvPr>
          <p:cNvSpPr txBox="1"/>
          <p:nvPr/>
        </p:nvSpPr>
        <p:spPr>
          <a:xfrm>
            <a:off x="306656" y="1366359"/>
            <a:ext cx="882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disjointed from the body.  Receive Spiritual healing through Christ &amp; His Church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EC516-9EB5-3B48-6A79-4FD599691397}"/>
              </a:ext>
            </a:extLst>
          </p:cNvPr>
          <p:cNvSpPr txBox="1"/>
          <p:nvPr/>
        </p:nvSpPr>
        <p:spPr>
          <a:xfrm>
            <a:off x="0" y="1991386"/>
            <a:ext cx="268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 Strive for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Holiness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D60AF5-E021-78F2-F574-F9C366A328A2}"/>
              </a:ext>
            </a:extLst>
          </p:cNvPr>
          <p:cNvSpPr txBox="1"/>
          <p:nvPr/>
        </p:nvSpPr>
        <p:spPr>
          <a:xfrm>
            <a:off x="2569848" y="1981542"/>
            <a:ext cx="657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Suffering &amp; failure is training to pursue God and His holiness.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YHWH God is the one and only source of holiness.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C4D46F-83B1-E20C-8D72-6DF883BF16DC}"/>
              </a:ext>
            </a:extLst>
          </p:cNvPr>
          <p:cNvSpPr txBox="1"/>
          <p:nvPr/>
        </p:nvSpPr>
        <p:spPr>
          <a:xfrm>
            <a:off x="351262" y="2791258"/>
            <a:ext cx="8770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fail, turn again to the Grace of God.  He will forgive &amp; restore &amp; renew.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501AF-9BC2-013D-B088-79EE0E70F80F}"/>
              </a:ext>
            </a:extLst>
          </p:cNvPr>
          <p:cNvSpPr txBox="1"/>
          <p:nvPr/>
        </p:nvSpPr>
        <p:spPr>
          <a:xfrm>
            <a:off x="-5575" y="2516668"/>
            <a:ext cx="9127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  Responsible for Each Other – 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be failing of the grace of God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529A6-774C-1797-414F-70D467DCF9F7}"/>
              </a:ext>
            </a:extLst>
          </p:cNvPr>
          <p:cNvSpPr txBox="1"/>
          <p:nvPr/>
        </p:nvSpPr>
        <p:spPr>
          <a:xfrm>
            <a:off x="-11150" y="3046351"/>
            <a:ext cx="3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 Responsible for Each Other –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B11CF4F-A4CF-81FF-9967-CC2DCDFCEC24}"/>
              </a:ext>
            </a:extLst>
          </p:cNvPr>
          <p:cNvSpPr txBox="1"/>
          <p:nvPr/>
        </p:nvSpPr>
        <p:spPr>
          <a:xfrm>
            <a:off x="5576" y="4145340"/>
            <a:ext cx="913284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AU" sz="1600" b="1" baseline="300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</a:rPr>
              <a:t>Deuteronomy 29:(ESV) 18 </a:t>
            </a:r>
            <a:r>
              <a:rPr lang="en-AU" sz="16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</a:rPr>
              <a:t>….. Beware lest there be among you a root bearing poisonous and bitter fruit, </a:t>
            </a:r>
            <a:r>
              <a:rPr lang="en-AU" sz="1600" b="1" baseline="300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19 </a:t>
            </a:r>
            <a:r>
              <a:rPr lang="en-AU" sz="16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who, when he hears the words of this sworn covenant, blesses himself in his heart, saying, ‘I shall be safe, though I walk in the stubbornness of my heart.’  This will lead to the sweeping away of moist and dry alike.  </a:t>
            </a:r>
            <a:r>
              <a:rPr lang="en-AU" sz="1600" b="1" baseline="300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20 </a:t>
            </a:r>
            <a:r>
              <a:rPr lang="en-AU" sz="1600" cap="small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YHWH</a:t>
            </a:r>
            <a:r>
              <a:rPr lang="en-AU" sz="16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will not be willing to forgive him, but rather the anger of </a:t>
            </a:r>
            <a:r>
              <a:rPr lang="en-AU" sz="1600" cap="small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YHWH</a:t>
            </a:r>
            <a:r>
              <a:rPr lang="en-AU" sz="16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his jealousy will smoke against that man, and the curses written in this book will settle upon him, and </a:t>
            </a:r>
            <a:r>
              <a:rPr lang="en-AU" sz="1600" cap="small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YHWH</a:t>
            </a:r>
            <a:r>
              <a:rPr lang="en-AU" sz="1600" dirty="0">
                <a:effectLst/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will blot out his name from under heaven.</a:t>
            </a:r>
            <a:r>
              <a:rPr lang="en-AU" sz="1600" dirty="0">
                <a:effectLst/>
              </a:rPr>
              <a:t> 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C88B67-AC09-9D4F-43DB-E120E0A9225E}"/>
              </a:ext>
            </a:extLst>
          </p:cNvPr>
          <p:cNvSpPr txBox="1"/>
          <p:nvPr/>
        </p:nvSpPr>
        <p:spPr>
          <a:xfrm>
            <a:off x="3133491" y="3046351"/>
            <a:ext cx="59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No one fall away from following God &amp; into falsehood.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2724AA-94B9-A2B4-C045-DF7F387E8C2B}"/>
              </a:ext>
            </a:extLst>
          </p:cNvPr>
          <p:cNvSpPr txBox="1"/>
          <p:nvPr/>
        </p:nvSpPr>
        <p:spPr>
          <a:xfrm>
            <a:off x="239753" y="3304478"/>
            <a:ext cx="8893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presumes upon their position as children of God &amp; take grace for granted.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that we as a church remain faithful to The Lord, His Covenant &amp; Commandments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AF5D7-AF5F-FEA1-B76B-66DDB15DBF97}"/>
              </a:ext>
            </a:extLst>
          </p:cNvPr>
          <p:cNvSpPr txBox="1"/>
          <p:nvPr/>
        </p:nvSpPr>
        <p:spPr>
          <a:xfrm>
            <a:off x="2771078" y="717174"/>
            <a:ext cx="636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will not leave us.  Grace &amp; Mercy for another chance.</a:t>
            </a:r>
          </a:p>
        </p:txBody>
      </p:sp>
    </p:spTree>
    <p:extLst>
      <p:ext uri="{BB962C8B-B14F-4D97-AF65-F5344CB8AC3E}">
        <p14:creationId xmlns:p14="http://schemas.microsoft.com/office/powerpoint/2010/main" val="395442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DA048A-7DBC-C32E-8A53-21311550E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7DA0D-537D-D3CE-2BD2-40560983F593}"/>
              </a:ext>
            </a:extLst>
          </p:cNvPr>
          <p:cNvSpPr txBox="1"/>
          <p:nvPr/>
        </p:nvSpPr>
        <p:spPr>
          <a:xfrm>
            <a:off x="6011" y="0"/>
            <a:ext cx="9137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AU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 Peaceful Fruit of Righteousness, Growing in the Valleys of Suffering &amp; Failure</a:t>
            </a:r>
            <a:endParaRPr lang="en-AU" sz="20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7D5B19-7660-5827-0C43-8BE21B69EAC6}"/>
              </a:ext>
            </a:extLst>
          </p:cNvPr>
          <p:cNvSpPr txBox="1"/>
          <p:nvPr/>
        </p:nvSpPr>
        <p:spPr>
          <a:xfrm>
            <a:off x="0" y="400110"/>
            <a:ext cx="1873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  Don’t give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up.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22114-52BA-9EC2-EAAA-1474803FE15D}"/>
              </a:ext>
            </a:extLst>
          </p:cNvPr>
          <p:cNvSpPr txBox="1"/>
          <p:nvPr/>
        </p:nvSpPr>
        <p:spPr>
          <a:xfrm>
            <a:off x="1694478" y="430888"/>
            <a:ext cx="7449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matter how great the suffering / failure / grief / guilt of sin, don’t give up.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B43EE8-0861-C521-B255-616349560937}"/>
              </a:ext>
            </a:extLst>
          </p:cNvPr>
          <p:cNvSpPr txBox="1"/>
          <p:nvPr/>
        </p:nvSpPr>
        <p:spPr>
          <a:xfrm>
            <a:off x="11152" y="1669307"/>
            <a:ext cx="3440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3.  Strive for Peace</a:t>
            </a:r>
            <a:r>
              <a:rPr kumimoji="0" lang="en-AU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with Everyone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A66B2F-4C74-53DA-B968-E5CE0D7D48B5}"/>
              </a:ext>
            </a:extLst>
          </p:cNvPr>
          <p:cNvSpPr txBox="1"/>
          <p:nvPr/>
        </p:nvSpPr>
        <p:spPr>
          <a:xfrm>
            <a:off x="93738" y="740757"/>
            <a:ext cx="2464958" cy="345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indent="4763">
              <a:lnSpc>
                <a:spcPct val="110000"/>
              </a:lnSpc>
              <a:buNone/>
            </a:pPr>
            <a:r>
              <a:rPr lang="en-AU" sz="1600" dirty="0">
                <a:solidFill>
                  <a:srgbClr val="000000"/>
                </a:solidFill>
                <a:latin typeface="Comic Sans MS" panose="030F09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 your drooping hands</a:t>
            </a:r>
            <a:endParaRPr lang="en-A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09AE1-0AC7-94D3-92AF-9D535AE793AB}"/>
              </a:ext>
            </a:extLst>
          </p:cNvPr>
          <p:cNvSpPr txBox="1"/>
          <p:nvPr/>
        </p:nvSpPr>
        <p:spPr>
          <a:xfrm>
            <a:off x="3300253" y="1669307"/>
            <a:ext cx="5709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every effort to pursue peace in relationships.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116F0-45CC-2311-56A0-66B77D72EB92}"/>
              </a:ext>
            </a:extLst>
          </p:cNvPr>
          <p:cNvSpPr txBox="1"/>
          <p:nvPr/>
        </p:nvSpPr>
        <p:spPr>
          <a:xfrm>
            <a:off x="-11153" y="1058214"/>
            <a:ext cx="418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 A growth into Peace and Righteousness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59781-8092-89CF-BAC9-0BE2206DAFC8}"/>
              </a:ext>
            </a:extLst>
          </p:cNvPr>
          <p:cNvSpPr txBox="1"/>
          <p:nvPr/>
        </p:nvSpPr>
        <p:spPr>
          <a:xfrm>
            <a:off x="4020012" y="1098730"/>
            <a:ext cx="5112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pain, not an excuse to hurt others.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2BE05E-F13F-5771-CD7E-DFF1FA64765E}"/>
              </a:ext>
            </a:extLst>
          </p:cNvPr>
          <p:cNvSpPr txBox="1"/>
          <p:nvPr/>
        </p:nvSpPr>
        <p:spPr>
          <a:xfrm>
            <a:off x="306656" y="1366359"/>
            <a:ext cx="882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 be disjointed from the body.  Receive Spiritual healing through Christ &amp; His Church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D6EC516-9EB5-3B48-6A79-4FD599691397}"/>
              </a:ext>
            </a:extLst>
          </p:cNvPr>
          <p:cNvSpPr txBox="1"/>
          <p:nvPr/>
        </p:nvSpPr>
        <p:spPr>
          <a:xfrm>
            <a:off x="0" y="1991386"/>
            <a:ext cx="2687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4.  Strive for </a:t>
            </a:r>
            <a:r>
              <a:rPr kumimoji="0" lang="en-AU" u="sng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Holiness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D60AF5-E021-78F2-F574-F9C366A328A2}"/>
              </a:ext>
            </a:extLst>
          </p:cNvPr>
          <p:cNvSpPr txBox="1"/>
          <p:nvPr/>
        </p:nvSpPr>
        <p:spPr>
          <a:xfrm>
            <a:off x="2569848" y="1981542"/>
            <a:ext cx="657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Suffering &amp; failure is training to pursue God and His holiness.</a:t>
            </a:r>
          </a:p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YHWH God is the one and only source of holiness.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C4D46F-83B1-E20C-8D72-6DF883BF16DC}"/>
              </a:ext>
            </a:extLst>
          </p:cNvPr>
          <p:cNvSpPr txBox="1"/>
          <p:nvPr/>
        </p:nvSpPr>
        <p:spPr>
          <a:xfrm>
            <a:off x="351262" y="2791258"/>
            <a:ext cx="8770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we fail, turn again to the Grace of God.  He will forgive &amp; restore &amp; renew.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05501AF-9BC2-013D-B088-79EE0E70F80F}"/>
              </a:ext>
            </a:extLst>
          </p:cNvPr>
          <p:cNvSpPr txBox="1"/>
          <p:nvPr/>
        </p:nvSpPr>
        <p:spPr>
          <a:xfrm>
            <a:off x="-5575" y="2516668"/>
            <a:ext cx="9127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5.  Responsible for Each Other – </a:t>
            </a: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be failing of the grace of God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3529A6-774C-1797-414F-70D467DCF9F7}"/>
              </a:ext>
            </a:extLst>
          </p:cNvPr>
          <p:cNvSpPr txBox="1"/>
          <p:nvPr/>
        </p:nvSpPr>
        <p:spPr>
          <a:xfrm>
            <a:off x="-11150" y="3046351"/>
            <a:ext cx="3205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6.  Responsible for Each Other –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C88B67-AC09-9D4F-43DB-E120E0A9225E}"/>
              </a:ext>
            </a:extLst>
          </p:cNvPr>
          <p:cNvSpPr txBox="1"/>
          <p:nvPr/>
        </p:nvSpPr>
        <p:spPr>
          <a:xfrm>
            <a:off x="3133491" y="3046351"/>
            <a:ext cx="5999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That No one fall away from following God &amp; into falsehood.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2724AA-94B9-A2B4-C045-DF7F387E8C2B}"/>
              </a:ext>
            </a:extLst>
          </p:cNvPr>
          <p:cNvSpPr txBox="1"/>
          <p:nvPr/>
        </p:nvSpPr>
        <p:spPr>
          <a:xfrm>
            <a:off x="239753" y="3304478"/>
            <a:ext cx="8893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 one presumes upon their position as children of God &amp; take grace for granted.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that we as a church remain faithful to The Lord, His Covenant &amp; Commandments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8AF5D7-AF5F-FEA1-B76B-66DDB15DBF97}"/>
              </a:ext>
            </a:extLst>
          </p:cNvPr>
          <p:cNvSpPr txBox="1"/>
          <p:nvPr/>
        </p:nvSpPr>
        <p:spPr>
          <a:xfrm>
            <a:off x="2771078" y="717174"/>
            <a:ext cx="6361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will not leave us.  Grace &amp; Mercy for another chance.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EBBB6D-C5D8-9962-A7A8-8D6746C701D3}"/>
              </a:ext>
            </a:extLst>
          </p:cNvPr>
          <p:cNvSpPr txBox="1"/>
          <p:nvPr/>
        </p:nvSpPr>
        <p:spPr>
          <a:xfrm>
            <a:off x="-67" y="3838831"/>
            <a:ext cx="4754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AU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en-AU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  Responsible for Each Other – In Holy Living </a:t>
            </a:r>
            <a:endParaRPr kumimoji="0" lang="en-AU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1BBCF5-8D95-B14A-75A0-8DA1C49320D6}"/>
              </a:ext>
            </a:extLst>
          </p:cNvPr>
          <p:cNvSpPr txBox="1"/>
          <p:nvPr/>
        </p:nvSpPr>
        <p:spPr>
          <a:xfrm>
            <a:off x="4546907" y="3847303"/>
            <a:ext cx="4585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Holding one another to a higher standard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636F9D-B7F9-41E0-9C7B-E9671123C68B}"/>
              </a:ext>
            </a:extLst>
          </p:cNvPr>
          <p:cNvSpPr txBox="1"/>
          <p:nvPr/>
        </p:nvSpPr>
        <p:spPr>
          <a:xfrm>
            <a:off x="235372" y="4129936"/>
            <a:ext cx="8908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 morality:  One man &amp; One woman, married to each other until death do them part.\</a:t>
            </a:r>
          </a:p>
          <a:p>
            <a:pPr marL="180975" lvl="0" indent="-180975">
              <a:buFont typeface="Arial" panose="020B0604020202020204" pitchFamily="34" charset="0"/>
              <a:buChar char="•"/>
              <a:defRPr/>
            </a:pPr>
            <a:r>
              <a:rPr lang="en-A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honour God when we honour His commands.</a:t>
            </a:r>
          </a:p>
        </p:txBody>
      </p:sp>
    </p:spTree>
    <p:extLst>
      <p:ext uri="{BB962C8B-B14F-4D97-AF65-F5344CB8AC3E}">
        <p14:creationId xmlns:p14="http://schemas.microsoft.com/office/powerpoint/2010/main" val="18779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27299</TotalTime>
  <Words>2283</Words>
  <Application>Microsoft Macintosh PowerPoint</Application>
  <PresentationFormat>On-screen Show (16:10)</PresentationFormat>
  <Paragraphs>195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Comic Sans MS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Brumpton</dc:creator>
  <cp:lastModifiedBy>Michael Brumpton</cp:lastModifiedBy>
  <cp:revision>352</cp:revision>
  <cp:lastPrinted>2025-10-04T06:17:47Z</cp:lastPrinted>
  <dcterms:created xsi:type="dcterms:W3CDTF">2024-07-12T04:24:48Z</dcterms:created>
  <dcterms:modified xsi:type="dcterms:W3CDTF">2025-10-04T06:21:35Z</dcterms:modified>
</cp:coreProperties>
</file>